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7" r:id="rId5"/>
    <p:sldId id="327" r:id="rId6"/>
    <p:sldId id="25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60" r:id="rId23"/>
    <p:sldId id="278" r:id="rId24"/>
    <p:sldId id="279" r:id="rId25"/>
    <p:sldId id="261" r:id="rId26"/>
    <p:sldId id="295" r:id="rId27"/>
    <p:sldId id="296" r:id="rId28"/>
    <p:sldId id="262" r:id="rId29"/>
    <p:sldId id="297" r:id="rId30"/>
    <p:sldId id="298" r:id="rId31"/>
    <p:sldId id="299" r:id="rId32"/>
    <p:sldId id="300" r:id="rId33"/>
    <p:sldId id="301" r:id="rId34"/>
    <p:sldId id="263" r:id="rId35"/>
    <p:sldId id="303" r:id="rId36"/>
    <p:sldId id="302" r:id="rId37"/>
    <p:sldId id="304" r:id="rId38"/>
    <p:sldId id="305" r:id="rId39"/>
    <p:sldId id="306" r:id="rId40"/>
    <p:sldId id="264" r:id="rId41"/>
    <p:sldId id="307" r:id="rId42"/>
    <p:sldId id="265" r:id="rId43"/>
    <p:sldId id="308" r:id="rId44"/>
    <p:sldId id="266" r:id="rId45"/>
    <p:sldId id="326" r:id="rId46"/>
    <p:sldId id="267" r:id="rId47"/>
    <p:sldId id="309" r:id="rId48"/>
    <p:sldId id="310" r:id="rId49"/>
    <p:sldId id="311" r:id="rId50"/>
    <p:sldId id="312" r:id="rId51"/>
    <p:sldId id="313" r:id="rId52"/>
    <p:sldId id="314" r:id="rId53"/>
    <p:sldId id="315" r:id="rId54"/>
    <p:sldId id="316" r:id="rId55"/>
    <p:sldId id="268" r:id="rId56"/>
    <p:sldId id="317" r:id="rId57"/>
    <p:sldId id="318" r:id="rId58"/>
    <p:sldId id="319" r:id="rId59"/>
    <p:sldId id="320" r:id="rId60"/>
    <p:sldId id="269" r:id="rId61"/>
    <p:sldId id="321" r:id="rId62"/>
    <p:sldId id="322" r:id="rId63"/>
    <p:sldId id="323" r:id="rId64"/>
    <p:sldId id="270" r:id="rId65"/>
    <p:sldId id="324" r:id="rId66"/>
    <p:sldId id="271" r:id="rId67"/>
    <p:sldId id="325" r:id="rId68"/>
    <p:sldId id="272" r:id="rId69"/>
    <p:sldId id="273" r:id="rId70"/>
    <p:sldId id="274" r:id="rId71"/>
    <p:sldId id="275" r:id="rId72"/>
    <p:sldId id="276"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912" autoAdjust="0"/>
    <p:restoredTop sz="94660"/>
  </p:normalViewPr>
  <p:slideViewPr>
    <p:cSldViewPr>
      <p:cViewPr varScale="1">
        <p:scale>
          <a:sx n="68" d="100"/>
          <a:sy n="68" d="100"/>
        </p:scale>
        <p:origin x="-121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FE2452B-534B-4A17-82E0-EA31BFE81A5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E2452B-534B-4A17-82E0-EA31BFE81A5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E2452B-534B-4A17-82E0-EA31BFE81A5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E2452B-534B-4A17-82E0-EA31BFE81A5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FE2452B-534B-4A17-82E0-EA31BFE81A59}" type="datetimeFigureOut">
              <a:rPr lang="en-US" smtClean="0"/>
              <a:pPr/>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E2452B-534B-4A17-82E0-EA31BFE81A5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E2452B-534B-4A17-82E0-EA31BFE81A59}" type="datetimeFigureOut">
              <a:rPr lang="en-US" smtClean="0"/>
              <a:pPr/>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FE2452B-534B-4A17-82E0-EA31BFE81A59}" type="datetimeFigureOut">
              <a:rPr lang="en-US" smtClean="0"/>
              <a:pPr/>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2452B-534B-4A17-82E0-EA31BFE81A59}" type="datetimeFigureOut">
              <a:rPr lang="en-US" smtClean="0"/>
              <a:pPr/>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E2452B-534B-4A17-82E0-EA31BFE81A5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E2452B-534B-4A17-82E0-EA31BFE81A59}" type="datetimeFigureOut">
              <a:rPr lang="en-US" smtClean="0"/>
              <a:pPr/>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AD52F8-5B0D-40E8-9289-AB95605935D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E2452B-534B-4A17-82E0-EA31BFE81A59}" type="datetimeFigureOut">
              <a:rPr lang="en-US" smtClean="0"/>
              <a:pPr/>
              <a:t>6/24/2024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AD52F8-5B0D-40E8-9289-AB95605935D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-4</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sort votes. This grid of buckets is referred to as the </a:t>
            </a:r>
            <a:r>
              <a:rPr lang="en-US" dirty="0" smtClean="0">
                <a:solidFill>
                  <a:srgbClr val="FF0000"/>
                </a:solidFill>
              </a:rPr>
              <a:t>accumulator array</a:t>
            </a:r>
            <a:r>
              <a:rPr lang="en-US" dirty="0" smtClean="0"/>
              <a:t>. Now for each point token we add a vote to the total formed for every grid element on the curve corresponding to the point token.</a:t>
            </a:r>
          </a:p>
          <a:p>
            <a:r>
              <a:rPr lang="en-US" dirty="0" smtClean="0"/>
              <a:t> If there are many point tokens that are collinear, we expect that there will be many votes in the grid element corresponding to that line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Practical Problems with the Hough Transform</a:t>
            </a:r>
            <a:endParaRPr lang="en-US" dirty="0"/>
          </a:p>
        </p:txBody>
      </p:sp>
      <p:sp>
        <p:nvSpPr>
          <p:cNvPr id="3" name="Content Placeholder 2"/>
          <p:cNvSpPr>
            <a:spLocks noGrp="1"/>
          </p:cNvSpPr>
          <p:nvPr>
            <p:ph idx="1"/>
          </p:nvPr>
        </p:nvSpPr>
        <p:spPr/>
        <p:txBody>
          <a:bodyPr/>
          <a:lstStyle/>
          <a:p>
            <a:pPr lvl="1"/>
            <a:r>
              <a:rPr lang="en-US" dirty="0" smtClean="0">
                <a:solidFill>
                  <a:srgbClr val="FF0000"/>
                </a:solidFill>
              </a:rPr>
              <a:t>Quantization errors</a:t>
            </a:r>
            <a:r>
              <a:rPr lang="en-US" dirty="0" smtClean="0"/>
              <a:t>: an appropriate grid size is difficult to pick. Too coarse a grid can lead to large values of the vote being obtained falsely, because many quite different lines correspond to a bucket. Too fine a value of the grid can lead to lines not being found, because votes resulting from tokens that are not exactly collinear end up in different buckets, and no bucket has a large vote</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solidFill>
                  <a:srgbClr val="FF0000"/>
                </a:solidFill>
              </a:rPr>
              <a:t>Difficulties with noise</a:t>
            </a:r>
            <a:r>
              <a:rPr lang="en-US" dirty="0" smtClean="0"/>
              <a:t>: the attraction of the Hough transform is that it connects widely separated tokens that lie “close” to some form of parametric curve. This is also a weakness; it is usually possible to find many quite good phantom lines in a large set of reasonably uniformly distributed tokens. This means that, for example, regions of texture can generate peaks in the voting array that are larger than those associated with the lines sought</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The Hough transform is worth talking about, because, despite these difficulties, it can often be implemented in a way that is quite useful for well-adapted problems. In practice, it is almost always used to find lines in sets of edge points. Useful implementation guidelines are:</a:t>
            </a:r>
          </a:p>
          <a:p>
            <a:r>
              <a:rPr lang="en-US" dirty="0" smtClean="0"/>
              <a:t>Ensure the minimum of </a:t>
            </a:r>
            <a:r>
              <a:rPr lang="en-US" dirty="0" smtClean="0">
                <a:solidFill>
                  <a:srgbClr val="FF0000"/>
                </a:solidFill>
              </a:rPr>
              <a:t>irrelevant tokens </a:t>
            </a:r>
            <a:r>
              <a:rPr lang="en-US" dirty="0" smtClean="0"/>
              <a:t>this can often be done by tuning the edge detector to smooth out texture, setting the illumination to produce high contrast edges, etc.</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Choose the grid carefully this is usually done by </a:t>
            </a:r>
            <a:r>
              <a:rPr lang="en-US" dirty="0" smtClean="0">
                <a:solidFill>
                  <a:srgbClr val="FF0000"/>
                </a:solidFill>
              </a:rPr>
              <a:t>trial and error</a:t>
            </a:r>
            <a:r>
              <a:rPr lang="en-US" dirty="0" smtClean="0"/>
              <a:t>. It can be helpful to vote for all </a:t>
            </a:r>
            <a:r>
              <a:rPr lang="en-US" dirty="0" err="1" smtClean="0"/>
              <a:t>neighbours</a:t>
            </a:r>
            <a:r>
              <a:rPr lang="en-US" dirty="0" smtClean="0"/>
              <a:t> of a grid element at the same time one votes for the element.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Fitting with Least Squares</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357158" y="1214422"/>
            <a:ext cx="8229600" cy="1660416"/>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14282" y="2999142"/>
            <a:ext cx="8501122" cy="1495071"/>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00034" y="4714884"/>
            <a:ext cx="8001057" cy="185736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818762" y="1600200"/>
            <a:ext cx="7506475" cy="452596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Total Least Squares We could work with the actual distance between the point and the line (rather than the vertical distance). This leads to a problem known as total least squares. We can represent a line as the collection of points where </a:t>
            </a:r>
            <a:r>
              <a:rPr lang="en-US" dirty="0" err="1" smtClean="0"/>
              <a:t>ax+by</a:t>
            </a:r>
            <a:r>
              <a:rPr lang="en-US" dirty="0" smtClean="0"/>
              <a:t> +c = 0.</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Point is on Which Line?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olidFill>
                  <a:srgbClr val="FF0000"/>
                </a:solidFill>
              </a:rPr>
              <a:t>Incremental Fitting</a:t>
            </a:r>
            <a:r>
              <a:rPr lang="en-US" dirty="0" smtClean="0"/>
              <a:t>:</a:t>
            </a:r>
          </a:p>
          <a:p>
            <a:r>
              <a:rPr lang="en-US" dirty="0" smtClean="0"/>
              <a:t>Incremental line fitting algorithms take connected curves of edge points and fit lines to runs of points along the curve. Connected curves of edge points are fairly easily obtained from an edge detector whose output gives orientation (see exercises). An incremental fitter then starts at one end of a curve of edge points and walks along the curve, cutting off runs of pixels that fit a line well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838200" y="36513"/>
            <a:ext cx="10820400" cy="679132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4 outline</a:t>
            </a:r>
            <a:endParaRPr lang="en-US" dirty="0"/>
          </a:p>
        </p:txBody>
      </p:sp>
      <p:sp>
        <p:nvSpPr>
          <p:cNvPr id="3" name="Content Placeholder 2"/>
          <p:cNvSpPr>
            <a:spLocks noGrp="1"/>
          </p:cNvSpPr>
          <p:nvPr>
            <p:ph idx="1"/>
          </p:nvPr>
        </p:nvSpPr>
        <p:spPr/>
        <p:txBody>
          <a:bodyPr>
            <a:normAutofit fontScale="77500" lnSpcReduction="20000"/>
          </a:bodyPr>
          <a:lstStyle/>
          <a:p>
            <a:r>
              <a:rPr lang="en-IN" b="1" dirty="0"/>
              <a:t>Segmentation by Fitting a Model:</a:t>
            </a:r>
            <a:endParaRPr lang="en-US" dirty="0"/>
          </a:p>
          <a:p>
            <a:r>
              <a:rPr lang="en-IN" dirty="0"/>
              <a:t>The Hough Transform, Fitting Lines, Fitting Curves, Fitting as a Probabilistic Inference Problem, Robustness,</a:t>
            </a:r>
            <a:endParaRPr lang="en-US" dirty="0"/>
          </a:p>
          <a:p>
            <a:r>
              <a:rPr lang="en-IN" b="1" dirty="0"/>
              <a:t>Segmentation and Fitting Using Probabilistic </a:t>
            </a:r>
            <a:r>
              <a:rPr lang="en-IN" b="1" dirty="0" err="1"/>
              <a:t>Methods:</a:t>
            </a:r>
            <a:r>
              <a:rPr lang="en-IN" dirty="0" err="1"/>
              <a:t>Missing</a:t>
            </a:r>
            <a:r>
              <a:rPr lang="en-IN" dirty="0"/>
              <a:t> Data Problems, Fitting, and Segmentation, The EM Algorithm in Practice,</a:t>
            </a:r>
            <a:endParaRPr lang="en-US" dirty="0"/>
          </a:p>
          <a:p>
            <a:r>
              <a:rPr lang="en-IN" b="1" dirty="0"/>
              <a:t>Tracking With Linear Dynamic Models:</a:t>
            </a:r>
            <a:endParaRPr lang="en-US" dirty="0"/>
          </a:p>
          <a:p>
            <a:r>
              <a:rPr lang="en-IN" dirty="0"/>
              <a:t>Tracking as an Abstract Inference Problem</a:t>
            </a:r>
            <a:endParaRPr lang="en-US" dirty="0"/>
          </a:p>
          <a:p>
            <a:r>
              <a:rPr lang="en-IN" dirty="0"/>
              <a:t>Linear Dynamic Models, </a:t>
            </a:r>
            <a:endParaRPr lang="en-US" dirty="0"/>
          </a:p>
          <a:p>
            <a:r>
              <a:rPr lang="en-IN" dirty="0" err="1"/>
              <a:t>Kalman</a:t>
            </a:r>
            <a:r>
              <a:rPr lang="en-IN" dirty="0"/>
              <a:t> Filtering, Data Association</a:t>
            </a:r>
            <a:endParaRPr lang="en-US" dirty="0"/>
          </a:p>
          <a:p>
            <a:r>
              <a:rPr lang="en-IN" dirty="0"/>
              <a:t>Applications and Examples.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1"/>
            <a:ext cx="6829444" cy="757230"/>
          </a:xfrm>
        </p:spPr>
        <p:txBody>
          <a:bodyPr>
            <a:normAutofit fontScale="92500"/>
          </a:bodyPr>
          <a:lstStyle/>
          <a:p>
            <a:r>
              <a:rPr lang="en-US" dirty="0" smtClean="0"/>
              <a:t>Allocating points to lines with K-means</a:t>
            </a:r>
            <a:endParaRPr lang="en-US" dirty="0"/>
          </a:p>
        </p:txBody>
      </p:sp>
      <p:pic>
        <p:nvPicPr>
          <p:cNvPr id="6147" name="Picture 3"/>
          <p:cNvPicPr>
            <a:picLocks noChangeAspect="1" noChangeArrowheads="1"/>
          </p:cNvPicPr>
          <p:nvPr/>
        </p:nvPicPr>
        <p:blipFill>
          <a:blip r:embed="rId2"/>
          <a:srcRect/>
          <a:stretch>
            <a:fillRect/>
          </a:stretch>
        </p:blipFill>
        <p:spPr bwMode="auto">
          <a:xfrm>
            <a:off x="500035" y="2829132"/>
            <a:ext cx="8643966" cy="2844322"/>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457200" y="1882991"/>
            <a:ext cx="8229600" cy="3960381"/>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Fitting Lines</a:t>
            </a:r>
            <a:endParaRPr lang="en-US" dirty="0"/>
          </a:p>
        </p:txBody>
      </p:sp>
      <p:sp>
        <p:nvSpPr>
          <p:cNvPr id="3" name="Content Placeholder 2"/>
          <p:cNvSpPr>
            <a:spLocks noGrp="1"/>
          </p:cNvSpPr>
          <p:nvPr>
            <p:ph idx="1"/>
          </p:nvPr>
        </p:nvSpPr>
        <p:spPr/>
        <p:txBody>
          <a:bodyPr>
            <a:normAutofit fontScale="92500"/>
          </a:bodyPr>
          <a:lstStyle/>
          <a:p>
            <a:r>
              <a:rPr lang="en-US" dirty="0" smtClean="0"/>
              <a:t>Tokens may cluster for other reasons than they are close or have similar </a:t>
            </a:r>
            <a:r>
              <a:rPr lang="en-US" dirty="0" err="1" smtClean="0"/>
              <a:t>colour</a:t>
            </a:r>
            <a:r>
              <a:rPr lang="en-US" dirty="0" smtClean="0"/>
              <a:t>. One reason to cluster tokens is that, together, they form a familiar geometric </a:t>
            </a:r>
            <a:r>
              <a:rPr lang="en-US" dirty="0" err="1" smtClean="0"/>
              <a:t>configuration</a:t>
            </a:r>
            <a:r>
              <a:rPr lang="en-US" dirty="0" smtClean="0"/>
              <a:t> — for example, they all lie on a line or on a circle. Clustering tokens into structures is often called fitting.</a:t>
            </a:r>
          </a:p>
          <a:p>
            <a:r>
              <a:rPr lang="en-US" dirty="0" smtClean="0"/>
              <a:t>Line fitting, in particular, is extremely useful. In many applications, objects are </a:t>
            </a:r>
            <a:r>
              <a:rPr lang="en-US" dirty="0" err="1" smtClean="0"/>
              <a:t>characterised</a:t>
            </a:r>
            <a:r>
              <a:rPr lang="en-US" dirty="0" smtClean="0"/>
              <a:t> by the presence of straight lines.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For example, we might wish to build models of buildings using pictures of the buildings.</a:t>
            </a:r>
          </a:p>
          <a:p>
            <a:r>
              <a:rPr lang="en-US" dirty="0" smtClean="0"/>
              <a:t>This application uses polyhedral models of</a:t>
            </a:r>
          </a:p>
          <a:p>
            <a:r>
              <a:rPr lang="en-US" dirty="0" smtClean="0"/>
              <a:t>buildings, meaning that straight lines in the image are important. Similarly, many industrial parts have straight edges of one form or another, and if we wish to </a:t>
            </a:r>
            <a:r>
              <a:rPr lang="en-US" dirty="0" err="1" smtClean="0"/>
              <a:t>recognise</a:t>
            </a:r>
            <a:r>
              <a:rPr lang="en-US" dirty="0" smtClean="0"/>
              <a:t> industrial parts in an image, straight lines could be helpful. In either case, a report of all straight lines in the image is an extremely useful segmentation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There are three problems in line fitting. Firstly, given the points that belong to a line, what is the line? Secondly, which points belong to which line? Finally, how many lines are there. We describe the Hough transform, is a method that promises a solution to all three,</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Fitting Curves</a:t>
            </a:r>
            <a:endParaRPr lang="en-US" dirty="0"/>
          </a:p>
        </p:txBody>
      </p:sp>
      <p:sp>
        <p:nvSpPr>
          <p:cNvPr id="3" name="Content Placeholder 2"/>
          <p:cNvSpPr>
            <a:spLocks noGrp="1"/>
          </p:cNvSpPr>
          <p:nvPr>
            <p:ph idx="1"/>
          </p:nvPr>
        </p:nvSpPr>
        <p:spPr/>
        <p:txBody>
          <a:bodyPr/>
          <a:lstStyle/>
          <a:p>
            <a:r>
              <a:rPr lang="en-US" dirty="0" smtClean="0"/>
              <a:t>In principle, fitting curves is not very different from fitting lines. We minimize the sum of squared distances between the points and the curve. This generates quite difficult practical problems: it is usually very hard to tell the distance between a point and a curve.</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1"/>
            <a:ext cx="8258204" cy="2114552"/>
          </a:xfrm>
        </p:spPr>
        <p:txBody>
          <a:bodyPr/>
          <a:lstStyle/>
          <a:p>
            <a:r>
              <a:rPr lang="en-US" dirty="0" smtClean="0"/>
              <a:t>Implicit Curve The coordinates of implicit curves satisfy some parametric equation; if this </a:t>
            </a:r>
            <a:r>
              <a:rPr lang="en-US" dirty="0" err="1" smtClean="0"/>
              <a:t>equation</a:t>
            </a:r>
            <a:r>
              <a:rPr lang="en-US" dirty="0" smtClean="0"/>
              <a:t> is a polynomial, then the curve is said to be algebraic, and this case is by f s</a:t>
            </a:r>
            <a:endParaRPr lang="en-US" dirty="0"/>
          </a:p>
        </p:txBody>
      </p:sp>
      <p:pic>
        <p:nvPicPr>
          <p:cNvPr id="8194" name="Picture 2"/>
          <p:cNvPicPr>
            <a:picLocks noChangeAspect="1" noChangeArrowheads="1"/>
          </p:cNvPicPr>
          <p:nvPr/>
        </p:nvPicPr>
        <p:blipFill>
          <a:blip r:embed="rId2"/>
          <a:srcRect/>
          <a:stretch>
            <a:fillRect/>
          </a:stretch>
        </p:blipFill>
        <p:spPr bwMode="auto">
          <a:xfrm>
            <a:off x="428596" y="3571876"/>
            <a:ext cx="9001188" cy="300039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571472" y="2357430"/>
            <a:ext cx="8229600" cy="3055484"/>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 y="1357299"/>
            <a:ext cx="8848390" cy="150019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Fitting as a Probabilistic Inference Problem</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Up to this point, our criteria for fitting to a model have been arbitrary. </a:t>
            </a:r>
          </a:p>
          <a:p>
            <a:r>
              <a:rPr lang="en-US" dirty="0" smtClean="0"/>
              <a:t>Total least squares seems like a reasonable criterion, but (of course!) the criterion should depend on the kind of error model that we expect — how did the tokens come to not lie on a line in the first place? We return to the problem of fitting a line to a set of points that are known to have come from the line. It turns out that total least squares is, quite naturally, a probabilistic criterion. We start with a model that indicates how image measurements arise</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1180444" y="1600200"/>
            <a:ext cx="6783112" cy="4525963"/>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Segmentation by Fitting a Model:</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An alternative view of segmentation is to assert that pixels (tokens, etc.) belong together, because together they conform to some model.</a:t>
            </a:r>
          </a:p>
          <a:p>
            <a:r>
              <a:rPr lang="en-US" dirty="0" smtClean="0"/>
              <a:t>This view is rather similar to the clustering view; the main difference is that the model is now explicit, and may involve relations at a larger scale than from token to token.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500034" y="1597352"/>
            <a:ext cx="7729566" cy="260648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571472" y="5012016"/>
            <a:ext cx="8572528" cy="132219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457200" y="2350820"/>
            <a:ext cx="8229600" cy="3024722"/>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Robustness: the total least squares criterion places huge weight on large errors. This could become a serious problem; for example, if one data point lay a long way from a line that fits all others well (we discuss some mechanisms by which this can happen below), the resulting fitted line will be heavily biased by that data point. </a:t>
            </a:r>
          </a:p>
          <a:p>
            <a:r>
              <a:rPr lang="en-US" dirty="0" smtClean="0"/>
              <a:t>This phenomenon can become a very serious problem. For example, if we are fitting a fundamental matrix to a data set, we need correspondences between data points in left and right images; but if we get one correspondence wrong, we have a potentially huge error in our data set. We discuss this difficulty in detail in the following two sections.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solidFill>
                  <a:srgbClr val="FF0000"/>
                </a:solidFill>
              </a:rPr>
              <a:t>Missing data</a:t>
            </a:r>
            <a:r>
              <a:rPr lang="en-US" dirty="0" smtClean="0"/>
              <a:t>: we assumed that we knew which points belonged to the line; it is usually the case that we do not. For example, we might have a set of measured points, some of which come from a line and others of which are noise. If we knew which points came from a line, it would be easy to determine what the line was. Similarly, if we knew what line generated the points, it would be easy to determine which points had come from the line. The missing data — which point is noise and which is not — is a crucial component of the problem.</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Robustness,</a:t>
            </a:r>
            <a:endParaRPr lang="en-US" dirty="0"/>
          </a:p>
        </p:txBody>
      </p:sp>
      <p:sp>
        <p:nvSpPr>
          <p:cNvPr id="3" name="Content Placeholder 2"/>
          <p:cNvSpPr>
            <a:spLocks noGrp="1"/>
          </p:cNvSpPr>
          <p:nvPr>
            <p:ph idx="1"/>
          </p:nvPr>
        </p:nvSpPr>
        <p:spPr/>
        <p:txBody>
          <a:bodyPr>
            <a:normAutofit/>
          </a:bodyPr>
          <a:lstStyle/>
          <a:p>
            <a:r>
              <a:rPr lang="en-US" dirty="0" smtClean="0"/>
              <a:t>.</a:t>
            </a:r>
            <a:endParaRPr lang="en-US" dirty="0"/>
          </a:p>
        </p:txBody>
      </p:sp>
      <p:sp>
        <p:nvSpPr>
          <p:cNvPr id="4" name="Rectangle 3"/>
          <p:cNvSpPr/>
          <p:nvPr/>
        </p:nvSpPr>
        <p:spPr>
          <a:xfrm>
            <a:off x="2286000" y="1720840"/>
            <a:ext cx="4572000" cy="3416320"/>
          </a:xfrm>
          <a:prstGeom prst="rect">
            <a:avLst/>
          </a:prstGeom>
        </p:spPr>
        <p:txBody>
          <a:bodyPr>
            <a:spAutoFit/>
          </a:bodyPr>
          <a:lstStyle/>
          <a:p>
            <a:r>
              <a:rPr lang="en-US" dirty="0" smtClean="0"/>
              <a:t>It </a:t>
            </a:r>
            <a:r>
              <a:rPr lang="en-US" dirty="0" err="1" smtClean="0"/>
              <a:t>appears</a:t>
            </a:r>
            <a:r>
              <a:rPr lang="en-US" dirty="0" smtClean="0"/>
              <a:t> to be very difficult to avoid such data points — usually called outliers — in practice. Errors in collecting or transcribing data points is one important source of outliers. Another common source is a problem with the model — perhaps some rare but important effect has been ignored, or the magnitude of an effect has been badly underestimated. Finally, errors in correspondence are particularly prone to generating outliers. Practical vision problems usually involve outliers. </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One approach to this problem puts the model at fault: the model predicts these outliers </a:t>
            </a:r>
            <a:r>
              <a:rPr lang="en-US" dirty="0" err="1" smtClean="0"/>
              <a:t>occuring</a:t>
            </a:r>
            <a:r>
              <a:rPr lang="en-US" dirty="0" smtClean="0"/>
              <a:t> perhaps once in the lifetime in the universe, and they clearly occur much more often than that. </a:t>
            </a:r>
          </a:p>
          <a:p>
            <a:r>
              <a:rPr lang="en-US" dirty="0" smtClean="0"/>
              <a:t>The natural response is to improve the model, either by giving the noise “heavier tails” (section 17.5.1) or by allowing an explicit outlier model. The second strategy requires a study of missing data problems — we don’t know which point is an outlier and which isn’t — and we defer discussion until section 18.2.4 in the following chapter. An alternative approach is to search for points that appear to be good (section 17.5.2)</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457200" y="3156305"/>
            <a:ext cx="8229600" cy="141375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457200" y="2281328"/>
            <a:ext cx="8229600" cy="3163707"/>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457200" y="2624778"/>
            <a:ext cx="8229600" cy="247680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1015072" y="1600200"/>
            <a:ext cx="7113856" cy="4525963"/>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For example, imagine a program that attempts to assemble tokens into groups that “look like” a line (in some sense we don’t need to make precise at this point). It isn’t possible to do this by looking only at </a:t>
            </a:r>
            <a:r>
              <a:rPr lang="en-US" dirty="0" err="1" smtClean="0"/>
              <a:t>pairwise</a:t>
            </a:r>
            <a:r>
              <a:rPr lang="en-US" dirty="0" smtClean="0"/>
              <a:t> relations between tokens — instead, we must look at some properties of the collective of tokens</a:t>
            </a:r>
          </a:p>
          <a:p>
            <a:r>
              <a:rPr lang="en-US" dirty="0" smtClean="0">
                <a:solidFill>
                  <a:srgbClr val="FF0000"/>
                </a:solidFill>
              </a:rPr>
              <a:t>fitting involves </a:t>
            </a:r>
            <a:r>
              <a:rPr lang="en-US" dirty="0" smtClean="0"/>
              <a:t>choosing a model, and then declaring some criterion by which a good fit can be identified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Segmentation and Fitting Using Probabilistic Methods:</a:t>
            </a:r>
            <a:endParaRPr lang="en-US" dirty="0"/>
          </a:p>
        </p:txBody>
      </p:sp>
      <p:sp>
        <p:nvSpPr>
          <p:cNvPr id="3" name="Content Placeholder 2"/>
          <p:cNvSpPr>
            <a:spLocks noGrp="1"/>
          </p:cNvSpPr>
          <p:nvPr>
            <p:ph idx="1"/>
          </p:nvPr>
        </p:nvSpPr>
        <p:spPr/>
        <p:txBody>
          <a:bodyPr>
            <a:normAutofit lnSpcReduction="10000"/>
          </a:bodyPr>
          <a:lstStyle/>
          <a:p>
            <a:r>
              <a:rPr lang="en-US" dirty="0" smtClean="0"/>
              <a:t>All the segmentation algorithms we described in the previous chapter involve </a:t>
            </a:r>
            <a:r>
              <a:rPr lang="en-US" dirty="0" err="1" smtClean="0"/>
              <a:t>essentially</a:t>
            </a:r>
            <a:r>
              <a:rPr lang="en-US" dirty="0" smtClean="0"/>
              <a:t> local models of similarity. Even though some algorithms attempt to build clusters that are good globally, the underlying model of similarity compares </a:t>
            </a:r>
            <a:r>
              <a:rPr lang="en-US" dirty="0" err="1" smtClean="0"/>
              <a:t>individual</a:t>
            </a:r>
            <a:r>
              <a:rPr lang="en-US" dirty="0" smtClean="0"/>
              <a:t> pixels. Furthermore, none of these algorithms involved an explicit probabilistic model of how measurements differed from the underlying abstraction that we are seeking</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t>A number of important vision problems can be phrased as missing data problems. For example, we can think of segmentation as the problem of determining from which of a number of sources a measurement came. This is a very general view: segmenting an image into regions involves determining which source of </a:t>
            </a:r>
            <a:r>
              <a:rPr lang="en-US" dirty="0" err="1" smtClean="0"/>
              <a:t>colour</a:t>
            </a:r>
            <a:r>
              <a:rPr lang="en-US" dirty="0" smtClean="0"/>
              <a:t> and texture pixels generated the image pixels; segmenting a set of tokens into collinear groups involves determining which tokens lie on which line; segmenting a motion sequence into moving regions involves allocating moving pixels to motion models. There is a standard, quite simple, algorithm for this class of problem.</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Missing Data Problems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There are two natural contexts in which missing data are important: in the first, some terms in a data vector are missing for some instances and present for other (perhaps someone responding to a survey was embarrassed by a question); in the second, which is far more common in our applications, an inference problem can be made very much simpler by rewriting it using some variables whose values are unknown. We will demonstrate this method and appropriate algorithms with two examples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srcRect/>
          <a:stretch>
            <a:fillRect/>
          </a:stretch>
        </p:blipFill>
        <p:spPr bwMode="auto">
          <a:xfrm>
            <a:off x="-1719263" y="-192088"/>
            <a:ext cx="12582526" cy="7248526"/>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Fitting, and Segmentation,</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813001" y="1600200"/>
            <a:ext cx="7517998" cy="4525963"/>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349040" y="1600200"/>
            <a:ext cx="6445919" cy="4525963"/>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EM Algorithm in Practice</a:t>
            </a:r>
            <a:endParaRPr lang="en-US" dirty="0"/>
          </a:p>
        </p:txBody>
      </p:sp>
      <p:sp>
        <p:nvSpPr>
          <p:cNvPr id="3" name="Content Placeholder 2"/>
          <p:cNvSpPr>
            <a:spLocks noGrp="1"/>
          </p:cNvSpPr>
          <p:nvPr>
            <p:ph idx="1"/>
          </p:nvPr>
        </p:nvSpPr>
        <p:spPr/>
        <p:txBody>
          <a:bodyPr/>
          <a:lstStyle/>
          <a:p>
            <a:r>
              <a:rPr lang="en-US" dirty="0" smtClean="0"/>
              <a:t>Although it would be nice if the procedures given above converged, there is no particular reason to believe that they do. In fact, given appropriate choices in each stage, they do. This is most easily shown by showing that they are examples of a general algorithm, the expectation-maximization algorithm.</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p:cNvPicPr>
            <a:picLocks noGrp="1" noChangeAspect="1" noChangeArrowheads="1"/>
          </p:cNvPicPr>
          <p:nvPr>
            <p:ph idx="1"/>
          </p:nvPr>
        </p:nvPicPr>
        <p:blipFill>
          <a:blip r:embed="rId2"/>
          <a:srcRect/>
          <a:stretch>
            <a:fillRect/>
          </a:stretch>
        </p:blipFill>
        <p:spPr bwMode="auto">
          <a:xfrm>
            <a:off x="457200" y="2567529"/>
            <a:ext cx="8229600" cy="259130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457200" y="2695862"/>
            <a:ext cx="8229600" cy="233463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500034" y="1071546"/>
            <a:ext cx="8229600" cy="2953548"/>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500034" y="3929066"/>
            <a:ext cx="8115300" cy="221457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026" name="AutoShape 2" descr="blob:https://web.whatsapp.com/d3837d3a-778b-4549-b479-8350c991a60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Grp="1" noChangeAspect="1" noChangeArrowheads="1"/>
          </p:cNvPicPr>
          <p:nvPr>
            <p:ph idx="1"/>
          </p:nvPr>
        </p:nvPicPr>
        <p:blipFill>
          <a:blip r:embed="rId2"/>
          <a:srcRect/>
          <a:stretch>
            <a:fillRect/>
          </a:stretch>
        </p:blipFill>
        <p:spPr bwMode="auto">
          <a:xfrm>
            <a:off x="457200" y="1812211"/>
            <a:ext cx="8229600" cy="4101941"/>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0" y="1714488"/>
            <a:ext cx="8229600" cy="1298044"/>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642910" y="3214686"/>
            <a:ext cx="8143933" cy="3115719"/>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457200" y="1617280"/>
            <a:ext cx="8229600" cy="4491802"/>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Line Fitting with EM</a:t>
            </a:r>
            <a:endParaRPr lang="en-US" dirty="0"/>
          </a:p>
        </p:txBody>
      </p:sp>
      <p:sp>
        <p:nvSpPr>
          <p:cNvPr id="3" name="Content Placeholder 2"/>
          <p:cNvSpPr>
            <a:spLocks noGrp="1"/>
          </p:cNvSpPr>
          <p:nvPr>
            <p:ph idx="1"/>
          </p:nvPr>
        </p:nvSpPr>
        <p:spPr>
          <a:xfrm>
            <a:off x="457200" y="1600201"/>
            <a:ext cx="7543824" cy="2400304"/>
          </a:xfrm>
        </p:spPr>
        <p:txBody>
          <a:bodyPr/>
          <a:lstStyle/>
          <a:p>
            <a:r>
              <a:rPr lang="en-US" dirty="0" smtClean="0"/>
              <a:t>An EM line fitting algorithm follows the lines of the example above; the missing data is an array of indicator variables M whose k, </a:t>
            </a:r>
            <a:r>
              <a:rPr lang="en-US" dirty="0" err="1" smtClean="0"/>
              <a:t>l’th</a:t>
            </a:r>
            <a:r>
              <a:rPr lang="en-US" dirty="0" smtClean="0"/>
              <a:t> element </a:t>
            </a:r>
            <a:r>
              <a:rPr lang="en-US" dirty="0" err="1" smtClean="0"/>
              <a:t>mkl</a:t>
            </a:r>
            <a:r>
              <a:rPr lang="en-US" dirty="0" smtClean="0"/>
              <a:t> is one if point </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457200" y="2301296"/>
            <a:ext cx="8229600" cy="3123771"/>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3554" name="Picture 2"/>
          <p:cNvPicPr>
            <a:picLocks noGrp="1" noChangeAspect="1" noChangeArrowheads="1"/>
          </p:cNvPicPr>
          <p:nvPr>
            <p:ph idx="1"/>
          </p:nvPr>
        </p:nvPicPr>
        <p:blipFill>
          <a:blip r:embed="rId2"/>
          <a:srcRect/>
          <a:stretch>
            <a:fillRect/>
          </a:stretch>
        </p:blipFill>
        <p:spPr bwMode="auto">
          <a:xfrm>
            <a:off x="928662" y="1600200"/>
            <a:ext cx="7500990" cy="4525963"/>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Tracking With Linear Dynamic Models:</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solidFill>
                  <a:srgbClr val="FF0000"/>
                </a:solidFill>
              </a:rPr>
              <a:t>Tracking</a:t>
            </a:r>
            <a:r>
              <a:rPr lang="en-US" dirty="0" smtClean="0"/>
              <a:t> is the problem of generating an inference about the motion of an </a:t>
            </a:r>
            <a:r>
              <a:rPr lang="en-US" dirty="0" err="1" smtClean="0"/>
              <a:t>object</a:t>
            </a:r>
            <a:r>
              <a:rPr lang="en-US" dirty="0" smtClean="0"/>
              <a:t> given a sequence of images. Good solutions to this problem have a variety of applications:</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solidFill>
                  <a:srgbClr val="FF0000"/>
                </a:solidFill>
              </a:rPr>
              <a:t>Motion Capture</a:t>
            </a:r>
            <a:r>
              <a:rPr lang="en-US" dirty="0" smtClean="0"/>
              <a:t>: if we can track a moving person accurately, then we can make an accurate record of their motions. Once we have this record, we can use it to drive a rendering process; for example, we might control a cartoon character, thousands of virtual extras in a crowd scene, or a virtual stunt avatar. Furthermore, we could modify the motion record to obtain slightly different motions. This means that a single performer can produce sequences they wouldn’t want to do in person.</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dirty="0" smtClean="0">
                <a:solidFill>
                  <a:srgbClr val="FF0000"/>
                </a:solidFill>
              </a:rPr>
              <a:t>Recognition From Motion</a:t>
            </a:r>
            <a:r>
              <a:rPr lang="en-US" dirty="0" smtClean="0"/>
              <a:t>: the motion of objects is quite characteristic. We may be able to determine the identity of the object from its motion; we should be able to tell what it’s doing. • Surveillance: knowing what objects are doing can be very useful. For </a:t>
            </a:r>
            <a:r>
              <a:rPr lang="en-US" dirty="0" err="1" smtClean="0"/>
              <a:t>example</a:t>
            </a:r>
            <a:r>
              <a:rPr lang="en-US" dirty="0" smtClean="0"/>
              <a:t>, different kinds of trucks should move in different, fixed patterns in an airport; if they do not, then something is going very wrong. Similarly, there are combinations of places and patterns of motions that should never occur (no truck should ever stop on an active runway, say). It could be helpful to have a computer system that can monitor activities and give a warning if it detects a problem case.</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FF0000"/>
                </a:solidFill>
              </a:rPr>
              <a:t>Targeting</a:t>
            </a:r>
            <a:r>
              <a:rPr lang="en-US" dirty="0" smtClean="0"/>
              <a:t>: a significant fraction of the tracking literature is oriented towards (a) deciding what to shoot and (b) hitting it. Typically, this literature </a:t>
            </a:r>
            <a:r>
              <a:rPr lang="en-US" dirty="0" err="1" smtClean="0"/>
              <a:t>describes</a:t>
            </a:r>
            <a:r>
              <a:rPr lang="en-US" dirty="0" smtClean="0"/>
              <a:t> tracking using radar or infra-red signals (rather than vision), but the basic issues are the same — what do we infer about an object’s future position from a sequence of measurements? (i.e. where should we aim?</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Tracking is properly thought of as an inference problem. The moving object has some form of internal state, which is measured at each frame. We need to combine our measurements as effectively as possible to estimate the object’s state. </a:t>
            </a:r>
            <a:r>
              <a:rPr lang="en-US" dirty="0" smtClean="0">
                <a:solidFill>
                  <a:srgbClr val="FF0000"/>
                </a:solidFill>
              </a:rPr>
              <a:t>There are two important cases. Either both dynamics and measurement are linear in which case, the inference problem is straightforward, and has a standard solution</a:t>
            </a:r>
            <a:r>
              <a:rPr lang="en-US" dirty="0" smtClean="0"/>
              <a:t>. If we are faced with non-linear dynamics, even very slight non-</a:t>
            </a:r>
            <a:r>
              <a:rPr lang="en-US" dirty="0" err="1" smtClean="0"/>
              <a:t>linearities</a:t>
            </a:r>
            <a:r>
              <a:rPr lang="en-US" dirty="0" smtClean="0"/>
              <a:t> in system dynamics have tremendous effects.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The Hough Transform</a:t>
            </a:r>
            <a:endParaRPr lang="en-US" dirty="0"/>
          </a:p>
        </p:txBody>
      </p:sp>
      <p:sp>
        <p:nvSpPr>
          <p:cNvPr id="3" name="Content Placeholder 2"/>
          <p:cNvSpPr>
            <a:spLocks noGrp="1"/>
          </p:cNvSpPr>
          <p:nvPr>
            <p:ph idx="1"/>
          </p:nvPr>
        </p:nvSpPr>
        <p:spPr/>
        <p:txBody>
          <a:bodyPr/>
          <a:lstStyle/>
          <a:p>
            <a:r>
              <a:rPr lang="en-US" dirty="0" smtClean="0"/>
              <a:t>One way to cluster points that could lie on the same structure is to record all the structures on which each point lies, and then look for structures that get many votes. This (quite general) technique is known as the Hough transform.</a:t>
            </a:r>
          </a:p>
          <a:p>
            <a:r>
              <a:rPr lang="en-US" dirty="0" smtClean="0"/>
              <a:t>We take each image token, and determine all structures that could pass through that token.</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Tracking as an Abstract Inference Problem</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model the object as having some internal state; the state of the object at the </a:t>
            </a:r>
            <a:r>
              <a:rPr lang="en-US" dirty="0" err="1" smtClean="0"/>
              <a:t>i’th</a:t>
            </a:r>
            <a:r>
              <a:rPr lang="en-US" dirty="0" smtClean="0"/>
              <a:t> frame is typically written as Xi. The capital letters indicate that this is a random variable — when we want to talk about a particular value that this variable takes, we will use small letters. The measurements obtained in the </a:t>
            </a:r>
            <a:r>
              <a:rPr lang="en-US" dirty="0" err="1" smtClean="0"/>
              <a:t>i’th</a:t>
            </a:r>
            <a:r>
              <a:rPr lang="en-US" dirty="0" smtClean="0"/>
              <a:t> frame are values of a random variable Y </a:t>
            </a:r>
            <a:r>
              <a:rPr lang="en-US" dirty="0" err="1" smtClean="0"/>
              <a:t>i</a:t>
            </a:r>
            <a:r>
              <a:rPr lang="en-US" dirty="0" smtClean="0"/>
              <a:t>; we shall write </a:t>
            </a:r>
            <a:r>
              <a:rPr lang="en-US" dirty="0" err="1" smtClean="0"/>
              <a:t>yi</a:t>
            </a:r>
            <a:r>
              <a:rPr lang="en-US" dirty="0" smtClean="0"/>
              <a:t> for the value of a measurement, and, on occasion, we shall write Y </a:t>
            </a:r>
            <a:r>
              <a:rPr lang="en-US" dirty="0" err="1" smtClean="0"/>
              <a:t>i</a:t>
            </a:r>
            <a:r>
              <a:rPr lang="en-US" dirty="0" smtClean="0"/>
              <a:t> = </a:t>
            </a:r>
            <a:r>
              <a:rPr lang="en-US" dirty="0" err="1" smtClean="0"/>
              <a:t>yi</a:t>
            </a:r>
            <a:r>
              <a:rPr lang="en-US" dirty="0" smtClean="0"/>
              <a:t> for emphasis. There are three main problems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457200" y="2468501"/>
            <a:ext cx="8229600" cy="2789360"/>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Independence Assumptions</a:t>
            </a:r>
            <a:endParaRPr lang="en-US" dirty="0"/>
          </a:p>
        </p:txBody>
      </p:sp>
      <p:pic>
        <p:nvPicPr>
          <p:cNvPr id="25602" name="Picture 2"/>
          <p:cNvPicPr>
            <a:picLocks noGrp="1" noChangeAspect="1" noChangeArrowheads="1"/>
          </p:cNvPicPr>
          <p:nvPr>
            <p:ph idx="1"/>
          </p:nvPr>
        </p:nvPicPr>
        <p:blipFill>
          <a:blip r:embed="rId2"/>
          <a:srcRect/>
          <a:stretch>
            <a:fillRect/>
          </a:stretch>
        </p:blipFill>
        <p:spPr bwMode="auto">
          <a:xfrm>
            <a:off x="457200" y="1963790"/>
            <a:ext cx="8229600" cy="3798783"/>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6626" name="Picture 2"/>
          <p:cNvPicPr>
            <a:picLocks noGrp="1" noChangeAspect="1" noChangeArrowheads="1"/>
          </p:cNvPicPr>
          <p:nvPr>
            <p:ph idx="1"/>
          </p:nvPr>
        </p:nvPicPr>
        <p:blipFill>
          <a:blip r:embed="rId2"/>
          <a:srcRect/>
          <a:stretch>
            <a:fillRect/>
          </a:stretch>
        </p:blipFill>
        <p:spPr bwMode="auto">
          <a:xfrm>
            <a:off x="457200" y="2317686"/>
            <a:ext cx="8229600" cy="3090991"/>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Linear Dynamic Models,</a:t>
            </a:r>
            <a:endParaRPr lang="en-US" dirty="0"/>
          </a:p>
        </p:txBody>
      </p:sp>
      <p:sp>
        <p:nvSpPr>
          <p:cNvPr id="3" name="Content Placeholder 2"/>
          <p:cNvSpPr>
            <a:spLocks noGrp="1"/>
          </p:cNvSpPr>
          <p:nvPr>
            <p:ph idx="1"/>
          </p:nvPr>
        </p:nvSpPr>
        <p:spPr/>
        <p:txBody>
          <a:bodyPr/>
          <a:lstStyle/>
          <a:p>
            <a:r>
              <a:rPr lang="en-US" dirty="0" smtClean="0"/>
              <a:t>There are good relations </a:t>
            </a:r>
            <a:r>
              <a:rPr lang="en-US" dirty="0" smtClean="0">
                <a:solidFill>
                  <a:srgbClr val="FF0000"/>
                </a:solidFill>
              </a:rPr>
              <a:t>between linear transformations and Gaussian probability densities. </a:t>
            </a:r>
          </a:p>
          <a:p>
            <a:r>
              <a:rPr lang="en-US" dirty="0" smtClean="0"/>
              <a:t>The practical consequence is that, if we restrict attention to linear dynamic models and linear measurement models, both with additive Gaussian noise, all the densities we are interested in will be Gaussians.</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7650" name="Picture 2"/>
          <p:cNvPicPr>
            <a:picLocks noGrp="1" noChangeAspect="1" noChangeArrowheads="1"/>
          </p:cNvPicPr>
          <p:nvPr>
            <p:ph idx="1"/>
          </p:nvPr>
        </p:nvPicPr>
        <p:blipFill>
          <a:blip r:embed="rId2"/>
          <a:srcRect/>
          <a:stretch>
            <a:fillRect/>
          </a:stretch>
        </p:blipFill>
        <p:spPr bwMode="auto">
          <a:xfrm>
            <a:off x="457200" y="2022126"/>
            <a:ext cx="8229600" cy="368211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Kalman</a:t>
            </a:r>
            <a:r>
              <a:rPr lang="en-IN" dirty="0" smtClean="0"/>
              <a:t> Filtering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An important feature of linear dynamic models is that all the conditional </a:t>
            </a:r>
            <a:r>
              <a:rPr lang="en-US" dirty="0" err="1" smtClean="0"/>
              <a:t>probability</a:t>
            </a:r>
            <a:r>
              <a:rPr lang="en-US" dirty="0" smtClean="0"/>
              <a:t> models we need to deal with are normal. In particular, P(Xi|y1,..., yi−1) is normal; </a:t>
            </a:r>
          </a:p>
          <a:p>
            <a:r>
              <a:rPr lang="en-US" dirty="0" smtClean="0"/>
              <a:t>as is P(Xi|y1,..., </a:t>
            </a:r>
            <a:r>
              <a:rPr lang="en-US" dirty="0" err="1" smtClean="0"/>
              <a:t>yi</a:t>
            </a:r>
            <a:r>
              <a:rPr lang="en-US" dirty="0" smtClean="0"/>
              <a:t>). This means that they are relatively easy to </a:t>
            </a:r>
            <a:r>
              <a:rPr lang="en-US" dirty="0" err="1" smtClean="0"/>
              <a:t>represent</a:t>
            </a:r>
            <a:r>
              <a:rPr lang="en-US" dirty="0" smtClean="0"/>
              <a:t> — all we need to do is maintain representations of the </a:t>
            </a:r>
            <a:r>
              <a:rPr lang="en-US" dirty="0" smtClean="0">
                <a:solidFill>
                  <a:srgbClr val="FF0000"/>
                </a:solidFill>
              </a:rPr>
              <a:t>mean and the covariance </a:t>
            </a:r>
            <a:r>
              <a:rPr lang="en-US" dirty="0" smtClean="0"/>
              <a:t>for the prediction and correction phase. In particular, our model will admit a </a:t>
            </a:r>
            <a:r>
              <a:rPr lang="en-US" dirty="0" err="1" smtClean="0"/>
              <a:t>relatively</a:t>
            </a:r>
            <a:r>
              <a:rPr lang="en-US" dirty="0" smtClean="0"/>
              <a:t> simple process where the representation of the mean and covariance for the prediction and estimation phase are updated.</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457200" y="2420076"/>
            <a:ext cx="8229600" cy="288621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 Association</a:t>
            </a:r>
            <a:endParaRPr lang="en-US" dirty="0"/>
          </a:p>
        </p:txBody>
      </p:sp>
      <p:pic>
        <p:nvPicPr>
          <p:cNvPr id="4" name="Picture 2"/>
          <p:cNvPicPr>
            <a:picLocks noGrp="1" noChangeAspect="1" noChangeArrowheads="1"/>
          </p:cNvPicPr>
          <p:nvPr>
            <p:ph idx="1"/>
          </p:nvPr>
        </p:nvPicPr>
        <p:blipFill>
          <a:blip r:embed="rId2"/>
          <a:srcRect/>
          <a:stretch>
            <a:fillRect/>
          </a:stretch>
        </p:blipFill>
        <p:spPr bwMode="auto">
          <a:xfrm>
            <a:off x="457200" y="2468501"/>
            <a:ext cx="8229600" cy="278936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 and Examples</a:t>
            </a:r>
            <a:endParaRPr lang="en-US" dirty="0"/>
          </a:p>
        </p:txBody>
      </p:sp>
      <p:pic>
        <p:nvPicPr>
          <p:cNvPr id="29698" name="Picture 2"/>
          <p:cNvPicPr>
            <a:picLocks noGrp="1" noChangeAspect="1" noChangeArrowheads="1"/>
          </p:cNvPicPr>
          <p:nvPr>
            <p:ph idx="1"/>
          </p:nvPr>
        </p:nvPicPr>
        <p:blipFill>
          <a:blip r:embed="rId2"/>
          <a:srcRect/>
          <a:stretch>
            <a:fillRect/>
          </a:stretch>
        </p:blipFill>
        <p:spPr bwMode="auto">
          <a:xfrm>
            <a:off x="1852896" y="1600200"/>
            <a:ext cx="5438207" cy="4525963"/>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We make a record of this set — you should think of this as </a:t>
            </a:r>
            <a:r>
              <a:rPr lang="en-US" dirty="0" smtClean="0">
                <a:solidFill>
                  <a:srgbClr val="FF0000"/>
                </a:solidFill>
              </a:rPr>
              <a:t>voting</a:t>
            </a:r>
            <a:r>
              <a:rPr lang="en-US" dirty="0" smtClean="0"/>
              <a:t> — and repeat the process for each token. We decide on what is present by looking at the votes. </a:t>
            </a:r>
          </a:p>
          <a:p>
            <a:r>
              <a:rPr lang="en-US" dirty="0" smtClean="0"/>
              <a:t>For example, if we are grouping points that lie on lines, we take each point and vote for all lines that could go through it; we now do this for each point. The line (or lines) that are present should make themselves obvious, because they pass through many points and so have many votes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Fitting Lines with the Hough Transform</a:t>
            </a:r>
            <a:endParaRPr lang="en-US" dirty="0"/>
          </a:p>
        </p:txBody>
      </p:sp>
      <p:sp>
        <p:nvSpPr>
          <p:cNvPr id="3" name="Content Placeholder 2"/>
          <p:cNvSpPr>
            <a:spLocks noGrp="1"/>
          </p:cNvSpPr>
          <p:nvPr>
            <p:ph idx="1"/>
          </p:nvPr>
        </p:nvSpPr>
        <p:spPr>
          <a:xfrm>
            <a:off x="457200" y="1600201"/>
            <a:ext cx="7686700" cy="2900370"/>
          </a:xfrm>
        </p:spPr>
        <p:txBody>
          <a:bodyPr>
            <a:normAutofit lnSpcReduction="10000"/>
          </a:bodyPr>
          <a:lstStyle/>
          <a:p>
            <a:r>
              <a:rPr lang="en-US" dirty="0" smtClean="0"/>
              <a:t>Hough transforms tend to be most successfully applied to line finding. We will do this example to illustrate the method and its drawbacks. A line is easily </a:t>
            </a:r>
            <a:r>
              <a:rPr lang="en-US" dirty="0" err="1" smtClean="0"/>
              <a:t>parametrised</a:t>
            </a:r>
            <a:r>
              <a:rPr lang="en-US" dirty="0" smtClean="0"/>
              <a:t> as a collection of points (x, y) such that</a:t>
            </a:r>
            <a:endParaRPr lang="en-US" dirty="0"/>
          </a:p>
        </p:txBody>
      </p:sp>
      <p:pic>
        <p:nvPicPr>
          <p:cNvPr id="1027" name="Picture 3"/>
          <p:cNvPicPr>
            <a:picLocks noChangeAspect="1" noChangeArrowheads="1"/>
          </p:cNvPicPr>
          <p:nvPr/>
        </p:nvPicPr>
        <p:blipFill>
          <a:blip r:embed="rId2"/>
          <a:srcRect/>
          <a:stretch>
            <a:fillRect/>
          </a:stretch>
        </p:blipFill>
        <p:spPr bwMode="auto">
          <a:xfrm>
            <a:off x="0" y="4429132"/>
            <a:ext cx="9286941" cy="1986758"/>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2912621"/>
            <a:ext cx="8229600" cy="1901121"/>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10298</TotalTime>
  <Words>2888</Words>
  <Application>Microsoft Office PowerPoint</Application>
  <PresentationFormat>On-screen Show (4:3)</PresentationFormat>
  <Paragraphs>84</Paragraphs>
  <Slides>72</Slides>
  <Notes>0</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Unit -4</vt:lpstr>
      <vt:lpstr>Unit 4 outline</vt:lpstr>
      <vt:lpstr>Segmentation by Fitting a Model: </vt:lpstr>
      <vt:lpstr>Slide 4</vt:lpstr>
      <vt:lpstr>Slide 5</vt:lpstr>
      <vt:lpstr>The Hough Transform</vt:lpstr>
      <vt:lpstr>Slide 7</vt:lpstr>
      <vt:lpstr>Fitting Lines with the Hough Transform</vt:lpstr>
      <vt:lpstr>Slide 9</vt:lpstr>
      <vt:lpstr>Slide 10</vt:lpstr>
      <vt:lpstr>Practical Problems with the Hough Transform</vt:lpstr>
      <vt:lpstr>Slide 12</vt:lpstr>
      <vt:lpstr>Slide 13</vt:lpstr>
      <vt:lpstr>Slide 14</vt:lpstr>
      <vt:lpstr>Line Fitting with Least Squares</vt:lpstr>
      <vt:lpstr>Slide 16</vt:lpstr>
      <vt:lpstr>Slide 17</vt:lpstr>
      <vt:lpstr>Which Point is on Which Line?</vt:lpstr>
      <vt:lpstr>Slide 19</vt:lpstr>
      <vt:lpstr>Slide 20</vt:lpstr>
      <vt:lpstr>Slide 21</vt:lpstr>
      <vt:lpstr>Fitting Lines</vt:lpstr>
      <vt:lpstr>Slide 23</vt:lpstr>
      <vt:lpstr>Slide 24</vt:lpstr>
      <vt:lpstr>Fitting Curves</vt:lpstr>
      <vt:lpstr>Slide 26</vt:lpstr>
      <vt:lpstr>Slide 27</vt:lpstr>
      <vt:lpstr>Fitting as a Probabilistic Inference Problem</vt:lpstr>
      <vt:lpstr>Slide 29</vt:lpstr>
      <vt:lpstr>Slide 30</vt:lpstr>
      <vt:lpstr>Slide 31</vt:lpstr>
      <vt:lpstr>Slide 32</vt:lpstr>
      <vt:lpstr>Slide 33</vt:lpstr>
      <vt:lpstr>Robustness,</vt:lpstr>
      <vt:lpstr>Slide 35</vt:lpstr>
      <vt:lpstr>Slide 36</vt:lpstr>
      <vt:lpstr>Slide 37</vt:lpstr>
      <vt:lpstr>Slide 38</vt:lpstr>
      <vt:lpstr>Slide 39</vt:lpstr>
      <vt:lpstr>Segmentation and Fitting Using Probabilistic Methods:</vt:lpstr>
      <vt:lpstr>Slide 41</vt:lpstr>
      <vt:lpstr>Missing Data Problems</vt:lpstr>
      <vt:lpstr>Slide 43</vt:lpstr>
      <vt:lpstr>Fitting, and Segmentation,</vt:lpstr>
      <vt:lpstr>Slide 45</vt:lpstr>
      <vt:lpstr>The EM Algorithm in Practice</vt:lpstr>
      <vt:lpstr>Slide 47</vt:lpstr>
      <vt:lpstr>Slide 48</vt:lpstr>
      <vt:lpstr>Slide 49</vt:lpstr>
      <vt:lpstr>Slide 50</vt:lpstr>
      <vt:lpstr>Slide 51</vt:lpstr>
      <vt:lpstr>Example: Line Fitting with EM</vt:lpstr>
      <vt:lpstr>Slide 53</vt:lpstr>
      <vt:lpstr>Slide 54</vt:lpstr>
      <vt:lpstr>Tracking With Linear Dynamic Models: </vt:lpstr>
      <vt:lpstr>Slide 56</vt:lpstr>
      <vt:lpstr>Slide 57</vt:lpstr>
      <vt:lpstr>Slide 58</vt:lpstr>
      <vt:lpstr>Slide 59</vt:lpstr>
      <vt:lpstr>Tracking as an Abstract Inference Problem </vt:lpstr>
      <vt:lpstr>Slide 61</vt:lpstr>
      <vt:lpstr>Independence Assumptions</vt:lpstr>
      <vt:lpstr>Slide 63</vt:lpstr>
      <vt:lpstr>Linear Dynamic Models,</vt:lpstr>
      <vt:lpstr>Slide 65</vt:lpstr>
      <vt:lpstr>Kalman Filtering</vt:lpstr>
      <vt:lpstr>Slide 67</vt:lpstr>
      <vt:lpstr>Data Association</vt:lpstr>
      <vt:lpstr>Applications and Examples</vt:lpstr>
      <vt:lpstr>Slide 70</vt:lpstr>
      <vt:lpstr>Slide 71</vt:lpstr>
      <vt:lpstr>Slide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dc:title>
  <dc:creator>SWAROOPA</dc:creator>
  <cp:lastModifiedBy>SWAROOPA</cp:lastModifiedBy>
  <cp:revision>12</cp:revision>
  <dcterms:created xsi:type="dcterms:W3CDTF">2023-05-12T12:00:16Z</dcterms:created>
  <dcterms:modified xsi:type="dcterms:W3CDTF">2024-06-23T23:06:15Z</dcterms:modified>
</cp:coreProperties>
</file>